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334" r:id="rId3"/>
    <p:sldId id="328" r:id="rId4"/>
    <p:sldId id="335" r:id="rId5"/>
    <p:sldId id="337" r:id="rId6"/>
    <p:sldId id="338" r:id="rId7"/>
    <p:sldId id="336" r:id="rId8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>
        <p:scale>
          <a:sx n="94" d="100"/>
          <a:sy n="94" d="100"/>
        </p:scale>
        <p:origin x="-128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endParaRPr lang="cs-CZ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charset="0"/>
              </a:defRPr>
            </a:lvl1pPr>
          </a:lstStyle>
          <a:p>
            <a:endParaRPr lang="cs-CZ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charset="0"/>
              </a:defRPr>
            </a:lvl1pPr>
          </a:lstStyle>
          <a:p>
            <a:fld id="{5FB73026-34CA-4238-9DD5-797337421E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515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cs-CZ"/>
              <a:t>*</a:t>
            </a:r>
            <a:endParaRPr lang="cs-CZ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cs-CZ"/>
              <a:t>16. 7. 1996</a:t>
            </a:r>
            <a:endParaRPr lang="cs-CZ" sz="120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75" tIns="46840" rIns="93675" bIns="46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charset="0"/>
              </a:defRPr>
            </a:lvl1pPr>
          </a:lstStyle>
          <a:p>
            <a:r>
              <a:rPr lang="cs-CZ"/>
              <a:t>*</a:t>
            </a:r>
            <a:endParaRPr lang="cs-CZ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charset="0"/>
              </a:defRPr>
            </a:lvl1pPr>
          </a:lstStyle>
          <a:p>
            <a:r>
              <a:rPr lang="cs-CZ"/>
              <a:t>##</a:t>
            </a:r>
            <a:endParaRPr lang="cs-CZ" sz="1200"/>
          </a:p>
        </p:txBody>
      </p:sp>
    </p:spTree>
    <p:extLst>
      <p:ext uri="{BB962C8B-B14F-4D97-AF65-F5344CB8AC3E}">
        <p14:creationId xmlns:p14="http://schemas.microsoft.com/office/powerpoint/2010/main" val="15684317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cs-CZ"/>
              <a:t>*</a:t>
            </a:r>
            <a:endParaRPr lang="cs-CZ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cs-CZ"/>
              <a:t>16. 7. 1996</a:t>
            </a:r>
            <a:endParaRPr lang="cs-CZ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cs-CZ"/>
              <a:t>*</a:t>
            </a:r>
            <a:endParaRPr lang="cs-CZ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cs-CZ"/>
              <a:t>##</a:t>
            </a:r>
            <a:endParaRPr lang="cs-CZ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D10FC6-B2FC-4C06-AF18-DF813A0FF8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8B3A5-5604-40F4-B019-3E1DDDBD80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7965D-58FA-4F9B-9036-7EC00D5048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1697B-781B-4636-9FD1-01290AAA34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829CD-FEA8-4C71-BB56-CA580011B6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C92D9-00AD-4312-8C8A-83136F98F7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AA019-6048-4212-B016-0D1A9C53283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3658E-E55A-4752-8418-0FF5271537E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C1ADB-E2B0-4FC6-BF99-7D7298D5954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42101-2747-4B4E-9F18-41C1BED2457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06C4B-1F55-4A3E-9895-3EDC1A44BF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cs-CZ" sz="2400">
              <a:latin typeface="Tahoma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0CA93D01-1C90-4833-A918-A869E9F8D2B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6000" dirty="0" smtClean="0"/>
              <a:t>Středová souměrnost</a:t>
            </a:r>
            <a:endParaRPr lang="cs-CZ" sz="60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Matematika – 7. ročník</a:t>
            </a:r>
            <a:endParaRPr lang="cs-CZ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01913" y="260648"/>
            <a:ext cx="8260407" cy="1462087"/>
          </a:xfrm>
          <a:prstGeom prst="rect">
            <a:avLst/>
          </a:prstGeom>
          <a:noFill/>
          <a:ln/>
        </p:spPr>
        <p:txBody>
          <a:bodyPr lIns="92075" tIns="46037" rIns="92075" bIns="46037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cs-CZ" sz="6000" dirty="0" smtClean="0"/>
              <a:t>Osová souměrnost</a:t>
            </a:r>
          </a:p>
          <a:p>
            <a:pPr algn="ctr"/>
            <a:r>
              <a:rPr lang="cs-CZ" sz="3200" dirty="0"/>
              <a:t>z</a:t>
            </a:r>
            <a:r>
              <a:rPr lang="cs-CZ" sz="3200" dirty="0" smtClean="0"/>
              <a:t>obrazení bodů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0" y="2160000"/>
            <a:ext cx="3437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Obrazem bodu A je bod A´.</a:t>
            </a:r>
            <a:endParaRPr lang="cs-CZ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0" y="2880000"/>
            <a:ext cx="47029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Obrazem úsečky AB je shodná úsečka A´B´.</a:t>
            </a:r>
            <a:endParaRPr lang="cs-CZ" sz="1600" b="1" dirty="0"/>
          </a:p>
        </p:txBody>
      </p:sp>
      <p:cxnSp>
        <p:nvCxnSpPr>
          <p:cNvPr id="8" name="Přímá spojnice 7"/>
          <p:cNvCxnSpPr/>
          <p:nvPr/>
        </p:nvCxnSpPr>
        <p:spPr bwMode="auto">
          <a:xfrm flipH="1">
            <a:off x="5129719" y="2204864"/>
            <a:ext cx="2270348" cy="336441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7" name="Skupina 26"/>
          <p:cNvGrpSpPr/>
          <p:nvPr/>
        </p:nvGrpSpPr>
        <p:grpSpPr>
          <a:xfrm>
            <a:off x="5633503" y="2308432"/>
            <a:ext cx="72280" cy="224912"/>
            <a:chOff x="2123728" y="2412000"/>
            <a:chExt cx="72280" cy="224912"/>
          </a:xfrm>
        </p:grpSpPr>
        <p:cxnSp>
          <p:nvCxnSpPr>
            <p:cNvPr id="25" name="Přímá spojnice 24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Přímá spojnice 25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28" name="Skupina 27"/>
          <p:cNvGrpSpPr/>
          <p:nvPr/>
        </p:nvGrpSpPr>
        <p:grpSpPr>
          <a:xfrm>
            <a:off x="7775831" y="3834000"/>
            <a:ext cx="72280" cy="224912"/>
            <a:chOff x="2123728" y="2412000"/>
            <a:chExt cx="72280" cy="224912"/>
          </a:xfrm>
        </p:grpSpPr>
        <p:cxnSp>
          <p:nvCxnSpPr>
            <p:cNvPr id="29" name="Přímá spojnice 28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Přímá spojnice 29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31" name="Skupina 30"/>
          <p:cNvGrpSpPr/>
          <p:nvPr/>
        </p:nvGrpSpPr>
        <p:grpSpPr>
          <a:xfrm>
            <a:off x="5318004" y="3838444"/>
            <a:ext cx="72280" cy="224912"/>
            <a:chOff x="2123728" y="2412000"/>
            <a:chExt cx="72280" cy="224912"/>
          </a:xfrm>
        </p:grpSpPr>
        <p:cxnSp>
          <p:nvCxnSpPr>
            <p:cNvPr id="32" name="Přímá spojnice 31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Přímá spojnice 32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cxnSp>
        <p:nvCxnSpPr>
          <p:cNvPr id="35" name="Přímá spojnice 34"/>
          <p:cNvCxnSpPr/>
          <p:nvPr/>
        </p:nvCxnSpPr>
        <p:spPr bwMode="auto">
          <a:xfrm>
            <a:off x="5633775" y="2420888"/>
            <a:ext cx="2196196" cy="15121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Přímá spojnice 35"/>
          <p:cNvCxnSpPr/>
          <p:nvPr/>
        </p:nvCxnSpPr>
        <p:spPr bwMode="auto">
          <a:xfrm>
            <a:off x="4656568" y="4355050"/>
            <a:ext cx="1741379" cy="1189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Levá složená závorka 37"/>
          <p:cNvSpPr/>
          <p:nvPr/>
        </p:nvSpPr>
        <p:spPr bwMode="auto">
          <a:xfrm>
            <a:off x="5921831" y="2304000"/>
            <a:ext cx="341784" cy="129060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Levá složená závorka 39"/>
          <p:cNvSpPr/>
          <p:nvPr/>
        </p:nvSpPr>
        <p:spPr bwMode="auto">
          <a:xfrm>
            <a:off x="6983831" y="3060000"/>
            <a:ext cx="341784" cy="129060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6807747" y="3717032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763564" y="2987660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5390919" y="2020198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8262753" y="3662666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A´</a:t>
            </a:r>
            <a:endParaRPr lang="cs-CZ" b="1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7289959" y="2236222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o</a:t>
            </a:r>
            <a:endParaRPr lang="cs-CZ" b="1" dirty="0"/>
          </a:p>
        </p:txBody>
      </p:sp>
      <p:sp>
        <p:nvSpPr>
          <p:cNvPr id="46" name="Oblouk 45"/>
          <p:cNvSpPr/>
          <p:nvPr/>
        </p:nvSpPr>
        <p:spPr bwMode="auto">
          <a:xfrm rot="18548455">
            <a:off x="6347279" y="2846360"/>
            <a:ext cx="723502" cy="723502"/>
          </a:xfrm>
          <a:prstGeom prst="arc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581570" y="2740198"/>
            <a:ext cx="216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.</a:t>
            </a:r>
            <a:endParaRPr lang="cs-CZ" sz="2000" b="1" dirty="0"/>
          </a:p>
        </p:txBody>
      </p:sp>
      <p:grpSp>
        <p:nvGrpSpPr>
          <p:cNvPr id="34" name="Skupina 33"/>
          <p:cNvGrpSpPr/>
          <p:nvPr/>
        </p:nvGrpSpPr>
        <p:grpSpPr>
          <a:xfrm>
            <a:off x="4643831" y="4248000"/>
            <a:ext cx="72280" cy="224912"/>
            <a:chOff x="2123728" y="2412000"/>
            <a:chExt cx="72280" cy="224912"/>
          </a:xfrm>
        </p:grpSpPr>
        <p:cxnSp>
          <p:nvCxnSpPr>
            <p:cNvPr id="39" name="Přímá spojnice 38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Přímá spojnice 46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48" name="Skupina 47"/>
          <p:cNvGrpSpPr/>
          <p:nvPr/>
        </p:nvGrpSpPr>
        <p:grpSpPr>
          <a:xfrm>
            <a:off x="6353855" y="5436336"/>
            <a:ext cx="72280" cy="224912"/>
            <a:chOff x="2123728" y="2412000"/>
            <a:chExt cx="72280" cy="224912"/>
          </a:xfrm>
        </p:grpSpPr>
        <p:cxnSp>
          <p:nvCxnSpPr>
            <p:cNvPr id="49" name="Přímá spojnice 48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Přímá spojnice 49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sp>
        <p:nvSpPr>
          <p:cNvPr id="51" name="TextovéPole 50"/>
          <p:cNvSpPr txBox="1"/>
          <p:nvPr/>
        </p:nvSpPr>
        <p:spPr>
          <a:xfrm>
            <a:off x="4215775" y="3757346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6629424" y="5507687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B´</a:t>
            </a:r>
            <a:endParaRPr lang="cs-CZ" b="1" dirty="0"/>
          </a:p>
        </p:txBody>
      </p:sp>
      <p:cxnSp>
        <p:nvCxnSpPr>
          <p:cNvPr id="14" name="Přímá spojnice 13"/>
          <p:cNvCxnSpPr/>
          <p:nvPr/>
        </p:nvCxnSpPr>
        <p:spPr bwMode="auto">
          <a:xfrm flipV="1">
            <a:off x="4692572" y="2425332"/>
            <a:ext cx="977207" cy="192971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Přímá spojnice 52"/>
          <p:cNvCxnSpPr/>
          <p:nvPr/>
        </p:nvCxnSpPr>
        <p:spPr bwMode="auto">
          <a:xfrm flipV="1">
            <a:off x="6349634" y="3933056"/>
            <a:ext cx="1480337" cy="163622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Levá složená závorka 55"/>
          <p:cNvSpPr/>
          <p:nvPr/>
        </p:nvSpPr>
        <p:spPr bwMode="auto">
          <a:xfrm>
            <a:off x="4931951" y="4221088"/>
            <a:ext cx="216000" cy="1044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Levá složená závorka 56"/>
          <p:cNvSpPr/>
          <p:nvPr/>
        </p:nvSpPr>
        <p:spPr bwMode="auto">
          <a:xfrm>
            <a:off x="5777791" y="4824000"/>
            <a:ext cx="216000" cy="1044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4739655" y="4824000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5633503" y="5368570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grpSp>
        <p:nvGrpSpPr>
          <p:cNvPr id="54" name="Skupina 53"/>
          <p:cNvGrpSpPr/>
          <p:nvPr/>
        </p:nvGrpSpPr>
        <p:grpSpPr>
          <a:xfrm>
            <a:off x="6517638" y="4680000"/>
            <a:ext cx="72280" cy="224912"/>
            <a:chOff x="2123728" y="2412000"/>
            <a:chExt cx="72280" cy="224912"/>
          </a:xfrm>
        </p:grpSpPr>
        <p:cxnSp>
          <p:nvCxnSpPr>
            <p:cNvPr id="55" name="Přímá spojnice 54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Přímá spojnice 59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cxnSp>
        <p:nvCxnSpPr>
          <p:cNvPr id="61" name="Přímá spojnice 60"/>
          <p:cNvCxnSpPr>
            <a:cxnSpLocks noChangeAspect="1"/>
          </p:cNvCxnSpPr>
          <p:nvPr/>
        </p:nvCxnSpPr>
        <p:spPr bwMode="auto">
          <a:xfrm>
            <a:off x="5309831" y="3960000"/>
            <a:ext cx="1265078" cy="86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1540000"/>
            </a:camera>
            <a:lightRig rig="threePt" dir="t"/>
          </a:scene3d>
        </p:spPr>
      </p:cxnSp>
      <p:sp>
        <p:nvSpPr>
          <p:cNvPr id="62" name="TextovéPole 61"/>
          <p:cNvSpPr txBox="1"/>
          <p:nvPr/>
        </p:nvSpPr>
        <p:spPr>
          <a:xfrm>
            <a:off x="6512196" y="4319556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63" name="Levá složená závorka 62"/>
          <p:cNvSpPr>
            <a:spLocks noChangeAspect="1"/>
          </p:cNvSpPr>
          <p:nvPr/>
        </p:nvSpPr>
        <p:spPr bwMode="auto">
          <a:xfrm>
            <a:off x="6137831" y="4284000"/>
            <a:ext cx="148968" cy="720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Levá složená závorka 63"/>
          <p:cNvSpPr>
            <a:spLocks noChangeAspect="1"/>
          </p:cNvSpPr>
          <p:nvPr/>
        </p:nvSpPr>
        <p:spPr bwMode="auto">
          <a:xfrm>
            <a:off x="5525831" y="3861048"/>
            <a:ext cx="148968" cy="720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5255314" y="4202301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5876358" y="4627048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5159932" y="3491716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C´</a:t>
            </a:r>
            <a:endParaRPr lang="cs-CZ" b="1" dirty="0"/>
          </a:p>
        </p:txBody>
      </p:sp>
      <p:cxnSp>
        <p:nvCxnSpPr>
          <p:cNvPr id="5" name="Přímá spojnice 4"/>
          <p:cNvCxnSpPr>
            <a:stCxn id="43" idx="2"/>
          </p:cNvCxnSpPr>
          <p:nvPr/>
        </p:nvCxnSpPr>
        <p:spPr bwMode="auto">
          <a:xfrm>
            <a:off x="5633775" y="2389530"/>
            <a:ext cx="919867" cy="2459747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Přímá spojnice 8"/>
          <p:cNvCxnSpPr/>
          <p:nvPr/>
        </p:nvCxnSpPr>
        <p:spPr bwMode="auto">
          <a:xfrm>
            <a:off x="4679835" y="4350606"/>
            <a:ext cx="1874079" cy="44629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Přímá spojnice 11"/>
          <p:cNvCxnSpPr/>
          <p:nvPr/>
        </p:nvCxnSpPr>
        <p:spPr bwMode="auto">
          <a:xfrm>
            <a:off x="5354280" y="3960000"/>
            <a:ext cx="2475691" cy="895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Přímá spojnice 16"/>
          <p:cNvCxnSpPr/>
          <p:nvPr/>
        </p:nvCxnSpPr>
        <p:spPr bwMode="auto">
          <a:xfrm>
            <a:off x="5354280" y="3955344"/>
            <a:ext cx="1035851" cy="158900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ovéPole 67"/>
          <p:cNvSpPr txBox="1"/>
          <p:nvPr/>
        </p:nvSpPr>
        <p:spPr>
          <a:xfrm>
            <a:off x="0" y="3600000"/>
            <a:ext cx="470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Obrazem trojúhelníku ABC je shodný trojúhelník A´B´C´.</a:t>
            </a:r>
            <a:endParaRPr lang="cs-CZ" sz="1600" b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0" y="4680000"/>
            <a:ext cx="4702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Body, které se zobrazí „sami do sebe“ se nazývají samodružné.</a:t>
            </a:r>
            <a:endParaRPr lang="cs-CZ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0" y="5760000"/>
            <a:ext cx="523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Samodružné jsou všechny body, které leží na ose o.</a:t>
            </a:r>
            <a:endParaRPr lang="cs-CZ" sz="1600" b="1" dirty="0"/>
          </a:p>
        </p:txBody>
      </p:sp>
      <p:grpSp>
        <p:nvGrpSpPr>
          <p:cNvPr id="71" name="Skupina 70"/>
          <p:cNvGrpSpPr/>
          <p:nvPr/>
        </p:nvGrpSpPr>
        <p:grpSpPr>
          <a:xfrm>
            <a:off x="6155904" y="3852160"/>
            <a:ext cx="72280" cy="224912"/>
            <a:chOff x="2123728" y="2412000"/>
            <a:chExt cx="72280" cy="224912"/>
          </a:xfrm>
        </p:grpSpPr>
        <p:cxnSp>
          <p:nvCxnSpPr>
            <p:cNvPr id="72" name="Přímá spojnice 71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Přímá spojnice 72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74" name="Skupina 73"/>
          <p:cNvGrpSpPr/>
          <p:nvPr/>
        </p:nvGrpSpPr>
        <p:grpSpPr>
          <a:xfrm>
            <a:off x="5724128" y="4509120"/>
            <a:ext cx="72280" cy="224912"/>
            <a:chOff x="2123728" y="2412000"/>
            <a:chExt cx="72280" cy="224912"/>
          </a:xfrm>
        </p:grpSpPr>
        <p:cxnSp>
          <p:nvCxnSpPr>
            <p:cNvPr id="75" name="Přímá spojnice 74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Přímá spojnice 75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sp>
        <p:nvSpPr>
          <p:cNvPr id="77" name="TextovéPole 76"/>
          <p:cNvSpPr txBox="1"/>
          <p:nvPr/>
        </p:nvSpPr>
        <p:spPr>
          <a:xfrm>
            <a:off x="6102513" y="3419708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X</a:t>
            </a:r>
            <a:endParaRPr lang="cs-CZ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5598457" y="4688888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71036747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8" grpId="0" animBg="1"/>
      <p:bldP spid="38" grpId="1" animBg="1"/>
      <p:bldP spid="40" grpId="0" animBg="1"/>
      <p:bldP spid="40" grpId="1" animBg="1"/>
      <p:bldP spid="41" grpId="0"/>
      <p:bldP spid="41" grpId="1"/>
      <p:bldP spid="42" grpId="0"/>
      <p:bldP spid="42" grpId="1"/>
      <p:bldP spid="43" grpId="0"/>
      <p:bldP spid="44" grpId="0"/>
      <p:bldP spid="45" grpId="0"/>
      <p:bldP spid="46" grpId="0" animBg="1"/>
      <p:bldP spid="3" grpId="0"/>
      <p:bldP spid="51" grpId="0"/>
      <p:bldP spid="52" grpId="0"/>
      <p:bldP spid="56" grpId="0" animBg="1"/>
      <p:bldP spid="56" grpId="1" animBg="1"/>
      <p:bldP spid="57" grpId="0" animBg="1"/>
      <p:bldP spid="57" grpId="1" animBg="1"/>
      <p:bldP spid="58" grpId="0"/>
      <p:bldP spid="58" grpId="1"/>
      <p:bldP spid="59" grpId="0"/>
      <p:bldP spid="59" grpId="1"/>
      <p:bldP spid="62" grpId="0"/>
      <p:bldP spid="63" grpId="0" animBg="1"/>
      <p:bldP spid="63" grpId="1" animBg="1"/>
      <p:bldP spid="64" grpId="0" animBg="1"/>
      <p:bldP spid="64" grpId="1" animBg="1"/>
      <p:bldP spid="65" grpId="0"/>
      <p:bldP spid="65" grpId="1"/>
      <p:bldP spid="66" grpId="0"/>
      <p:bldP spid="66" grpId="1"/>
      <p:bldP spid="67" grpId="0"/>
      <p:bldP spid="68" grpId="0"/>
      <p:bldP spid="69" grpId="0"/>
      <p:bldP spid="70" grpId="0"/>
      <p:bldP spid="77" grpId="0"/>
      <p:bldP spid="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01913" y="260648"/>
            <a:ext cx="8260407" cy="1462087"/>
          </a:xfrm>
          <a:prstGeom prst="rect">
            <a:avLst/>
          </a:prstGeom>
          <a:noFill/>
          <a:ln/>
        </p:spPr>
        <p:txBody>
          <a:bodyPr lIns="92075" tIns="46037" rIns="92075" bIns="46037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cs-CZ" sz="6000" dirty="0" smtClean="0"/>
              <a:t>Osová souměrnost</a:t>
            </a:r>
            <a:endParaRPr lang="cs-CZ" sz="88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0" y="324000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Osová souměrnost je shodné zobrazení tj. vzor i obraz jsou shodné geometrické útvary.</a:t>
            </a:r>
            <a:endParaRPr lang="cs-CZ" sz="23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0" y="432000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Osová souměrnost má nekonečně mnoho samodružných bodů (bodů, které se zobrazí samy do sebe).</a:t>
            </a:r>
            <a:endParaRPr lang="cs-CZ" sz="23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2520000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Osová souměrnost je dána osou souměrnosti.</a:t>
            </a:r>
            <a:endParaRPr lang="cs-CZ" sz="23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5400000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Všechny tyto body tvoří přímku – osu souměrnosti.</a:t>
            </a: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246047482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A0A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A0A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A0A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A0A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78" grpId="0"/>
      <p:bldP spid="78" grpId="1"/>
      <p:bldP spid="11" grpId="0"/>
      <p:bldP spid="11" grpId="1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01913" y="260648"/>
            <a:ext cx="8260407" cy="1462087"/>
          </a:xfrm>
          <a:prstGeom prst="rect">
            <a:avLst/>
          </a:prstGeom>
          <a:noFill/>
          <a:ln/>
        </p:spPr>
        <p:txBody>
          <a:bodyPr lIns="92075" tIns="46037" rIns="92075" bIns="46037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cs-CZ" sz="6000" dirty="0" smtClean="0"/>
              <a:t>Osová souměrnost</a:t>
            </a:r>
          </a:p>
          <a:p>
            <a:pPr algn="ctr"/>
            <a:r>
              <a:rPr lang="cs-CZ" sz="3200" dirty="0"/>
              <a:t>o</a:t>
            </a:r>
            <a:r>
              <a:rPr lang="cs-CZ" sz="3200" dirty="0" smtClean="0"/>
              <a:t>sově souměrné útvary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0" y="2160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Osově souměrný útvar je takový, který má alespoň jednu osu souměrnosti.</a:t>
            </a:r>
            <a:endParaRPr lang="cs-CZ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0" y="2520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Osově souměrný útvar se v osové souměrnosti s osou </a:t>
            </a:r>
            <a:r>
              <a:rPr lang="cs-CZ" sz="1600" b="1" i="1" dirty="0" smtClean="0"/>
              <a:t>o</a:t>
            </a:r>
            <a:r>
              <a:rPr lang="cs-CZ" sz="1600" b="1" dirty="0" smtClean="0"/>
              <a:t> zobrazí sám na sebe.</a:t>
            </a:r>
            <a:endParaRPr lang="cs-CZ" sz="1600" b="1" i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0" y="2880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Přímka </a:t>
            </a:r>
            <a:r>
              <a:rPr lang="cs-CZ" sz="1600" b="1" i="1" dirty="0" smtClean="0"/>
              <a:t>o</a:t>
            </a:r>
            <a:r>
              <a:rPr lang="cs-CZ" sz="1600" b="1" dirty="0" smtClean="0"/>
              <a:t> je osa souměrnosti osově souměrného útvaru.</a:t>
            </a:r>
            <a:endParaRPr lang="cs-CZ" sz="1600" b="1" i="1" dirty="0"/>
          </a:p>
        </p:txBody>
      </p:sp>
      <p:sp>
        <p:nvSpPr>
          <p:cNvPr id="4" name="Rovnoramenný trojúhelník 3"/>
          <p:cNvSpPr/>
          <p:nvPr/>
        </p:nvSpPr>
        <p:spPr bwMode="auto">
          <a:xfrm>
            <a:off x="253208" y="4680000"/>
            <a:ext cx="1224136" cy="1440160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1800000" y="4968000"/>
            <a:ext cx="1944000" cy="115212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vnoramenný trojúhelník 6"/>
          <p:cNvSpPr/>
          <p:nvPr/>
        </p:nvSpPr>
        <p:spPr bwMode="auto">
          <a:xfrm>
            <a:off x="4067944" y="5004000"/>
            <a:ext cx="1336468" cy="115212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5760000" y="4968000"/>
            <a:ext cx="1224136" cy="122413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7380312" y="4752000"/>
            <a:ext cx="1440160" cy="144016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17730" y="3600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Kolik os souměrnosti mají následující obrazce?</a:t>
            </a:r>
            <a:endParaRPr lang="cs-CZ" sz="1600" b="1" i="1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170130" y="3960000"/>
            <a:ext cx="1593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r</a:t>
            </a:r>
            <a:r>
              <a:rPr lang="cs-CZ" sz="1600" b="1" dirty="0" smtClean="0"/>
              <a:t>ovnoramenný trojúhelník</a:t>
            </a:r>
            <a:endParaRPr lang="cs-CZ" sz="1600" b="1" i="1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2160000" y="4140000"/>
            <a:ext cx="1593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obdélník</a:t>
            </a:r>
            <a:endParaRPr lang="cs-CZ" sz="1600" b="1" i="1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3888000" y="3960000"/>
            <a:ext cx="1593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rovnostranný trojúhelník</a:t>
            </a:r>
            <a:endParaRPr lang="cs-CZ" sz="1600" b="1" i="1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5940000" y="4140000"/>
            <a:ext cx="1201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čtverec</a:t>
            </a:r>
            <a:endParaRPr lang="cs-CZ" sz="1600" b="1" i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7704000" y="4140000"/>
            <a:ext cx="940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kruh</a:t>
            </a:r>
            <a:endParaRPr lang="cs-CZ" sz="1600" b="1" i="1" dirty="0"/>
          </a:p>
        </p:txBody>
      </p:sp>
      <p:cxnSp>
        <p:nvCxnSpPr>
          <p:cNvPr id="15" name="Přímá spojnice 14"/>
          <p:cNvCxnSpPr/>
          <p:nvPr/>
        </p:nvCxnSpPr>
        <p:spPr bwMode="auto">
          <a:xfrm>
            <a:off x="865276" y="4478554"/>
            <a:ext cx="0" cy="211879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Přímá spojnice 19"/>
          <p:cNvCxnSpPr/>
          <p:nvPr/>
        </p:nvCxnSpPr>
        <p:spPr bwMode="auto">
          <a:xfrm>
            <a:off x="2772000" y="4544775"/>
            <a:ext cx="0" cy="205257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Přímá spojnice 21"/>
          <p:cNvCxnSpPr/>
          <p:nvPr/>
        </p:nvCxnSpPr>
        <p:spPr bwMode="auto">
          <a:xfrm>
            <a:off x="1477344" y="5544000"/>
            <a:ext cx="2590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Přímá spojnice 23"/>
          <p:cNvCxnSpPr/>
          <p:nvPr/>
        </p:nvCxnSpPr>
        <p:spPr bwMode="auto">
          <a:xfrm>
            <a:off x="4736178" y="4752000"/>
            <a:ext cx="0" cy="184535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Přímá spojnice 88"/>
          <p:cNvCxnSpPr/>
          <p:nvPr/>
        </p:nvCxnSpPr>
        <p:spPr bwMode="auto">
          <a:xfrm>
            <a:off x="4860000" y="4904400"/>
            <a:ext cx="0" cy="184535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600000"/>
            </a:camera>
            <a:lightRig rig="threePt" dir="t"/>
          </a:scene3d>
        </p:spPr>
      </p:cxnSp>
      <p:cxnSp>
        <p:nvCxnSpPr>
          <p:cNvPr id="90" name="Přímá spojnice 89"/>
          <p:cNvCxnSpPr/>
          <p:nvPr/>
        </p:nvCxnSpPr>
        <p:spPr bwMode="auto">
          <a:xfrm>
            <a:off x="4608000" y="4904400"/>
            <a:ext cx="0" cy="184535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7200000"/>
            </a:camera>
            <a:lightRig rig="threePt" dir="t"/>
          </a:scene3d>
        </p:spPr>
      </p:cxnSp>
      <p:cxnSp>
        <p:nvCxnSpPr>
          <p:cNvPr id="92" name="Přímá spojnice 91"/>
          <p:cNvCxnSpPr/>
          <p:nvPr/>
        </p:nvCxnSpPr>
        <p:spPr bwMode="auto">
          <a:xfrm>
            <a:off x="6372068" y="4544775"/>
            <a:ext cx="0" cy="205257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Přímá spojnice 93"/>
          <p:cNvCxnSpPr/>
          <p:nvPr/>
        </p:nvCxnSpPr>
        <p:spPr bwMode="auto">
          <a:xfrm flipV="1">
            <a:off x="5481558" y="5580000"/>
            <a:ext cx="1660157" cy="900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Přímá spojnice 95"/>
          <p:cNvCxnSpPr/>
          <p:nvPr/>
        </p:nvCxnSpPr>
        <p:spPr bwMode="auto">
          <a:xfrm>
            <a:off x="6300192" y="4482000"/>
            <a:ext cx="0" cy="205257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2700000"/>
            </a:camera>
            <a:lightRig rig="threePt" dir="t"/>
          </a:scene3d>
        </p:spPr>
      </p:cxnSp>
      <p:cxnSp>
        <p:nvCxnSpPr>
          <p:cNvPr id="97" name="Přímá spojnice 96"/>
          <p:cNvCxnSpPr/>
          <p:nvPr/>
        </p:nvCxnSpPr>
        <p:spPr bwMode="auto">
          <a:xfrm>
            <a:off x="6372200" y="4536000"/>
            <a:ext cx="0" cy="205257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8100000"/>
            </a:camera>
            <a:lightRig rig="threePt" dir="t"/>
          </a:scene3d>
        </p:spPr>
      </p:cxnSp>
      <p:cxnSp>
        <p:nvCxnSpPr>
          <p:cNvPr id="99" name="Přímá spojnice 98"/>
          <p:cNvCxnSpPr/>
          <p:nvPr/>
        </p:nvCxnSpPr>
        <p:spPr bwMode="auto">
          <a:xfrm>
            <a:off x="7524328" y="4544775"/>
            <a:ext cx="1120467" cy="198980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Přímá spojnice 100"/>
          <p:cNvCxnSpPr>
            <a:stCxn id="85" idx="2"/>
          </p:cNvCxnSpPr>
          <p:nvPr/>
        </p:nvCxnSpPr>
        <p:spPr bwMode="auto">
          <a:xfrm flipH="1">
            <a:off x="7956376" y="4478554"/>
            <a:ext cx="218022" cy="211002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Přímá spojnice 102"/>
          <p:cNvCxnSpPr/>
          <p:nvPr/>
        </p:nvCxnSpPr>
        <p:spPr bwMode="auto">
          <a:xfrm>
            <a:off x="7141715" y="5472080"/>
            <a:ext cx="1820605" cy="3620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Přímá spojnice 104"/>
          <p:cNvCxnSpPr/>
          <p:nvPr/>
        </p:nvCxnSpPr>
        <p:spPr bwMode="auto">
          <a:xfrm flipH="1">
            <a:off x="7380312" y="4680000"/>
            <a:ext cx="1582008" cy="144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Přímá spojnice 106"/>
          <p:cNvCxnSpPr/>
          <p:nvPr/>
        </p:nvCxnSpPr>
        <p:spPr bwMode="auto">
          <a:xfrm>
            <a:off x="7812360" y="4536000"/>
            <a:ext cx="504056" cy="205257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extovéPole 107"/>
          <p:cNvSpPr txBox="1"/>
          <p:nvPr/>
        </p:nvSpPr>
        <p:spPr>
          <a:xfrm>
            <a:off x="946340" y="6300000"/>
            <a:ext cx="36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1</a:t>
            </a:r>
            <a:endParaRPr lang="cs-CZ" b="1" dirty="0"/>
          </a:p>
        </p:txBody>
      </p:sp>
      <p:sp>
        <p:nvSpPr>
          <p:cNvPr id="109" name="TextovéPole 108"/>
          <p:cNvSpPr txBox="1"/>
          <p:nvPr/>
        </p:nvSpPr>
        <p:spPr>
          <a:xfrm>
            <a:off x="3059832" y="6300000"/>
            <a:ext cx="36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2</a:t>
            </a:r>
            <a:endParaRPr lang="cs-CZ" b="1" dirty="0"/>
          </a:p>
        </p:txBody>
      </p:sp>
      <p:sp>
        <p:nvSpPr>
          <p:cNvPr id="110" name="TextovéPole 109"/>
          <p:cNvSpPr txBox="1"/>
          <p:nvPr/>
        </p:nvSpPr>
        <p:spPr>
          <a:xfrm>
            <a:off x="4860000" y="6300000"/>
            <a:ext cx="36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3</a:t>
            </a:r>
            <a:endParaRPr lang="cs-CZ" b="1" dirty="0"/>
          </a:p>
        </p:txBody>
      </p:sp>
      <p:sp>
        <p:nvSpPr>
          <p:cNvPr id="111" name="TextovéPole 110"/>
          <p:cNvSpPr txBox="1"/>
          <p:nvPr/>
        </p:nvSpPr>
        <p:spPr>
          <a:xfrm>
            <a:off x="6619405" y="6300000"/>
            <a:ext cx="36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ovéPole 111"/>
              <p:cNvSpPr txBox="1"/>
              <p:nvPr/>
            </p:nvSpPr>
            <p:spPr>
              <a:xfrm>
                <a:off x="8671308" y="6300000"/>
                <a:ext cx="36473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112" name="TextovéPole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1308" y="6300000"/>
                <a:ext cx="36473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48688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69" grpId="0"/>
      <p:bldP spid="4" grpId="0" animBg="1"/>
      <p:bldP spid="6" grpId="0" animBg="1"/>
      <p:bldP spid="7" grpId="0" animBg="1"/>
      <p:bldP spid="10" grpId="0" animBg="1"/>
      <p:bldP spid="11" grpId="0" animBg="1"/>
      <p:bldP spid="79" grpId="0"/>
      <p:bldP spid="80" grpId="0"/>
      <p:bldP spid="81" grpId="0"/>
      <p:bldP spid="83" grpId="0"/>
      <p:bldP spid="84" grpId="0"/>
      <p:bldP spid="85" grpId="0"/>
      <p:bldP spid="108" grpId="0"/>
      <p:bldP spid="109" grpId="0"/>
      <p:bldP spid="110" grpId="0"/>
      <p:bldP spid="111" grpId="0"/>
      <p:bldP spid="1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01913" y="260648"/>
            <a:ext cx="8260407" cy="1462087"/>
          </a:xfrm>
          <a:prstGeom prst="rect">
            <a:avLst/>
          </a:prstGeom>
          <a:noFill/>
          <a:ln/>
        </p:spPr>
        <p:txBody>
          <a:bodyPr lIns="92075" tIns="46037" rIns="92075" bIns="46037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cs-CZ" sz="6000" dirty="0" smtClean="0"/>
              <a:t>Středová souměrnost</a:t>
            </a:r>
          </a:p>
          <a:p>
            <a:pPr algn="ctr"/>
            <a:r>
              <a:rPr lang="cs-CZ" sz="3200" dirty="0"/>
              <a:t>z</a:t>
            </a:r>
            <a:r>
              <a:rPr lang="cs-CZ" sz="3200" dirty="0" smtClean="0"/>
              <a:t>obrazení bodů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0" y="1980000"/>
            <a:ext cx="5975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Obrazem bodu A je bod A´ - body A </a:t>
            </a:r>
            <a:r>
              <a:rPr lang="cs-CZ" sz="1600" b="1" dirty="0" err="1" smtClean="0"/>
              <a:t>a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A</a:t>
            </a:r>
            <a:r>
              <a:rPr lang="cs-CZ" sz="1600" b="1" dirty="0" smtClean="0"/>
              <a:t>´ jsou souměrně sdružené podle středu S.</a:t>
            </a:r>
            <a:endParaRPr lang="cs-CZ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0" y="2700000"/>
            <a:ext cx="49646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Obrazem úsečky AB je shodná úsečka A´B´ - úsečky jsou souměrně sdružené podle středu S.</a:t>
            </a:r>
            <a:endParaRPr lang="cs-CZ" sz="1600" b="1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1" y="3420000"/>
            <a:ext cx="4859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Obrazem trojúhelníku ABC je shodný trojúhelník A´B´C´ - trojúhelníky jsou souměrně sdružené podle středu S..</a:t>
            </a:r>
            <a:endParaRPr lang="cs-CZ" sz="1600" b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0" y="4500000"/>
            <a:ext cx="4995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Body, které se zobrazí „sami do sebe“ se nazývají samodružné.</a:t>
            </a:r>
            <a:endParaRPr lang="cs-CZ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0" y="5220000"/>
            <a:ext cx="5660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Samodružný je jediný bod – střed souměrnosti.</a:t>
            </a:r>
            <a:endParaRPr lang="cs-CZ" sz="1600" b="1" dirty="0"/>
          </a:p>
        </p:txBody>
      </p:sp>
      <p:grpSp>
        <p:nvGrpSpPr>
          <p:cNvPr id="80" name="Skupina 79"/>
          <p:cNvGrpSpPr/>
          <p:nvPr/>
        </p:nvGrpSpPr>
        <p:grpSpPr>
          <a:xfrm>
            <a:off x="6037965" y="3367137"/>
            <a:ext cx="72280" cy="224912"/>
            <a:chOff x="2123728" y="2412000"/>
            <a:chExt cx="72280" cy="224912"/>
          </a:xfrm>
        </p:grpSpPr>
        <p:cxnSp>
          <p:nvCxnSpPr>
            <p:cNvPr id="81" name="Přímá spojnice 80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Přímá spojnice 81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83" name="Skupina 82"/>
          <p:cNvGrpSpPr/>
          <p:nvPr/>
        </p:nvGrpSpPr>
        <p:grpSpPr>
          <a:xfrm>
            <a:off x="8180293" y="4892705"/>
            <a:ext cx="72280" cy="224912"/>
            <a:chOff x="2123728" y="2412000"/>
            <a:chExt cx="72280" cy="224912"/>
          </a:xfrm>
        </p:grpSpPr>
        <p:cxnSp>
          <p:nvCxnSpPr>
            <p:cNvPr id="84" name="Přímá spojnice 83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Přímá spojnice 84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86" name="Skupina 85"/>
          <p:cNvGrpSpPr/>
          <p:nvPr/>
        </p:nvGrpSpPr>
        <p:grpSpPr>
          <a:xfrm>
            <a:off x="6110253" y="5603909"/>
            <a:ext cx="72280" cy="224912"/>
            <a:chOff x="2123728" y="2412000"/>
            <a:chExt cx="72280" cy="224912"/>
          </a:xfrm>
        </p:grpSpPr>
        <p:cxnSp>
          <p:nvCxnSpPr>
            <p:cNvPr id="87" name="Přímá spojnice 86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Přímá spojnice 87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cxnSp>
        <p:nvCxnSpPr>
          <p:cNvPr id="89" name="Přímá spojnice 88"/>
          <p:cNvCxnSpPr/>
          <p:nvPr/>
        </p:nvCxnSpPr>
        <p:spPr bwMode="auto">
          <a:xfrm>
            <a:off x="6038237" y="3479593"/>
            <a:ext cx="2196196" cy="15121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Přímá spojnice 89"/>
          <p:cNvCxnSpPr/>
          <p:nvPr/>
        </p:nvCxnSpPr>
        <p:spPr bwMode="auto">
          <a:xfrm>
            <a:off x="6308253" y="3641909"/>
            <a:ext cx="1741379" cy="118929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000000"/>
            </a:camera>
            <a:lightRig rig="threePt" dir="t"/>
          </a:scene3d>
        </p:spPr>
      </p:cxnSp>
      <p:sp>
        <p:nvSpPr>
          <p:cNvPr id="91" name="Levá složená závorka 90"/>
          <p:cNvSpPr/>
          <p:nvPr/>
        </p:nvSpPr>
        <p:spPr bwMode="auto">
          <a:xfrm>
            <a:off x="6326293" y="3362705"/>
            <a:ext cx="341784" cy="129060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Levá složená závorka 91"/>
          <p:cNvSpPr/>
          <p:nvPr/>
        </p:nvSpPr>
        <p:spPr bwMode="auto">
          <a:xfrm>
            <a:off x="7406733" y="4136957"/>
            <a:ext cx="341784" cy="129060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3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TextovéPole 92"/>
          <p:cNvSpPr txBox="1"/>
          <p:nvPr/>
        </p:nvSpPr>
        <p:spPr>
          <a:xfrm>
            <a:off x="7212209" y="4775737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94" name="TextovéPole 93"/>
          <p:cNvSpPr txBox="1"/>
          <p:nvPr/>
        </p:nvSpPr>
        <p:spPr>
          <a:xfrm>
            <a:off x="6168026" y="4046365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95" name="TextovéPole 94"/>
          <p:cNvSpPr txBox="1"/>
          <p:nvPr/>
        </p:nvSpPr>
        <p:spPr>
          <a:xfrm>
            <a:off x="5795381" y="3078903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8323782" y="4640273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A´</a:t>
            </a:r>
            <a:endParaRPr lang="cs-CZ" b="1" dirty="0"/>
          </a:p>
        </p:txBody>
      </p:sp>
      <p:grpSp>
        <p:nvGrpSpPr>
          <p:cNvPr id="103" name="Skupina 102"/>
          <p:cNvGrpSpPr/>
          <p:nvPr/>
        </p:nvGrpSpPr>
        <p:grpSpPr>
          <a:xfrm>
            <a:off x="8144253" y="3839909"/>
            <a:ext cx="72280" cy="224912"/>
            <a:chOff x="2123728" y="2412000"/>
            <a:chExt cx="72280" cy="224912"/>
          </a:xfrm>
        </p:grpSpPr>
        <p:cxnSp>
          <p:nvCxnSpPr>
            <p:cNvPr id="104" name="Přímá spojnice 103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Přímá spojnice 104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sp>
        <p:nvSpPr>
          <p:cNvPr id="106" name="TextovéPole 105"/>
          <p:cNvSpPr txBox="1"/>
          <p:nvPr/>
        </p:nvSpPr>
        <p:spPr>
          <a:xfrm>
            <a:off x="8478777" y="3777006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B´</a:t>
            </a:r>
            <a:endParaRPr lang="cs-CZ" b="1" dirty="0"/>
          </a:p>
        </p:txBody>
      </p:sp>
      <p:sp>
        <p:nvSpPr>
          <p:cNvPr id="109" name="Levá složená závorka 108"/>
          <p:cNvSpPr/>
          <p:nvPr/>
        </p:nvSpPr>
        <p:spPr bwMode="auto">
          <a:xfrm>
            <a:off x="6560253" y="3992941"/>
            <a:ext cx="216000" cy="1044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6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Levá složená závorka 109"/>
          <p:cNvSpPr/>
          <p:nvPr/>
        </p:nvSpPr>
        <p:spPr bwMode="auto">
          <a:xfrm>
            <a:off x="7604253" y="3695909"/>
            <a:ext cx="216000" cy="10440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63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TextovéPole 110"/>
          <p:cNvSpPr txBox="1"/>
          <p:nvPr/>
        </p:nvSpPr>
        <p:spPr>
          <a:xfrm>
            <a:off x="6497185" y="4533625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sp>
        <p:nvSpPr>
          <p:cNvPr id="112" name="TextovéPole 111"/>
          <p:cNvSpPr txBox="1"/>
          <p:nvPr/>
        </p:nvSpPr>
        <p:spPr>
          <a:xfrm>
            <a:off x="7563921" y="4298577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grpSp>
        <p:nvGrpSpPr>
          <p:cNvPr id="113" name="Skupina 112"/>
          <p:cNvGrpSpPr/>
          <p:nvPr/>
        </p:nvGrpSpPr>
        <p:grpSpPr>
          <a:xfrm>
            <a:off x="8126253" y="2669909"/>
            <a:ext cx="72280" cy="224912"/>
            <a:chOff x="2123728" y="2412000"/>
            <a:chExt cx="72280" cy="224912"/>
          </a:xfrm>
        </p:grpSpPr>
        <p:cxnSp>
          <p:nvCxnSpPr>
            <p:cNvPr id="114" name="Přímá spojnice 113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5" name="Přímá spojnice 114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cxnSp>
        <p:nvCxnSpPr>
          <p:cNvPr id="116" name="Přímá spojnice 115"/>
          <p:cNvCxnSpPr>
            <a:cxnSpLocks noChangeAspect="1"/>
          </p:cNvCxnSpPr>
          <p:nvPr/>
        </p:nvCxnSpPr>
        <p:spPr bwMode="auto">
          <a:xfrm>
            <a:off x="5660253" y="3227909"/>
            <a:ext cx="2982768" cy="20371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</p:cxnSp>
      <p:sp>
        <p:nvSpPr>
          <p:cNvPr id="117" name="TextovéPole 116"/>
          <p:cNvSpPr txBox="1"/>
          <p:nvPr/>
        </p:nvSpPr>
        <p:spPr>
          <a:xfrm>
            <a:off x="8216569" y="2408765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18" name="Levá složená závorka 117"/>
          <p:cNvSpPr>
            <a:spLocks noChangeAspect="1"/>
          </p:cNvSpPr>
          <p:nvPr/>
        </p:nvSpPr>
        <p:spPr bwMode="auto">
          <a:xfrm>
            <a:off x="6308357" y="3992941"/>
            <a:ext cx="366543" cy="177167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956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TextovéPole 119"/>
          <p:cNvSpPr txBox="1"/>
          <p:nvPr/>
        </p:nvSpPr>
        <p:spPr>
          <a:xfrm>
            <a:off x="5939405" y="4496997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21" name="TextovéPole 120"/>
          <p:cNvSpPr txBox="1"/>
          <p:nvPr/>
        </p:nvSpPr>
        <p:spPr>
          <a:xfrm>
            <a:off x="7046782" y="3043243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</a:t>
            </a:r>
            <a:endParaRPr lang="cs-CZ" b="1" dirty="0"/>
          </a:p>
        </p:txBody>
      </p:sp>
      <p:sp>
        <p:nvSpPr>
          <p:cNvPr id="122" name="TextovéPole 121"/>
          <p:cNvSpPr txBox="1"/>
          <p:nvPr/>
        </p:nvSpPr>
        <p:spPr>
          <a:xfrm>
            <a:off x="5552526" y="5579948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C´</a:t>
            </a:r>
            <a:endParaRPr lang="cs-CZ" b="1" dirty="0"/>
          </a:p>
        </p:txBody>
      </p:sp>
      <p:grpSp>
        <p:nvGrpSpPr>
          <p:cNvPr id="127" name="Skupina 126"/>
          <p:cNvGrpSpPr/>
          <p:nvPr/>
        </p:nvGrpSpPr>
        <p:grpSpPr>
          <a:xfrm>
            <a:off x="7117968" y="4123453"/>
            <a:ext cx="72280" cy="224912"/>
            <a:chOff x="2123728" y="2412000"/>
            <a:chExt cx="72280" cy="224912"/>
          </a:xfrm>
        </p:grpSpPr>
        <p:cxnSp>
          <p:nvCxnSpPr>
            <p:cNvPr id="128" name="Přímá spojnice 127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Přímá spojnice 128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130" name="Skupina 129"/>
          <p:cNvGrpSpPr/>
          <p:nvPr/>
        </p:nvGrpSpPr>
        <p:grpSpPr>
          <a:xfrm>
            <a:off x="6110253" y="4415909"/>
            <a:ext cx="72280" cy="224912"/>
            <a:chOff x="2123728" y="2412000"/>
            <a:chExt cx="72280" cy="224912"/>
          </a:xfrm>
        </p:grpSpPr>
        <p:cxnSp>
          <p:nvCxnSpPr>
            <p:cNvPr id="131" name="Přímá spojnice 130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Přímá spojnice 131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sp>
        <p:nvSpPr>
          <p:cNvPr id="134" name="TextovéPole 133"/>
          <p:cNvSpPr txBox="1"/>
          <p:nvPr/>
        </p:nvSpPr>
        <p:spPr>
          <a:xfrm>
            <a:off x="5795381" y="4775737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B</a:t>
            </a:r>
          </a:p>
        </p:txBody>
      </p:sp>
      <p:sp>
        <p:nvSpPr>
          <p:cNvPr id="135" name="TextovéPole 134"/>
          <p:cNvSpPr txBox="1"/>
          <p:nvPr/>
        </p:nvSpPr>
        <p:spPr>
          <a:xfrm>
            <a:off x="6826796" y="3749404"/>
            <a:ext cx="485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S</a:t>
            </a:r>
            <a:endParaRPr lang="cs-CZ" b="1" dirty="0"/>
          </a:p>
        </p:txBody>
      </p:sp>
      <p:cxnSp>
        <p:nvCxnSpPr>
          <p:cNvPr id="6" name="Přímá spojnice 5"/>
          <p:cNvCxnSpPr/>
          <p:nvPr/>
        </p:nvCxnSpPr>
        <p:spPr bwMode="auto">
          <a:xfrm flipH="1" flipV="1">
            <a:off x="8180565" y="3947921"/>
            <a:ext cx="53868" cy="104384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Přímá spojnice 135"/>
          <p:cNvCxnSpPr/>
          <p:nvPr/>
        </p:nvCxnSpPr>
        <p:spPr bwMode="auto">
          <a:xfrm flipH="1" flipV="1">
            <a:off x="6092333" y="3488885"/>
            <a:ext cx="53868" cy="104384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7" name="Levá složená závorka 136"/>
          <p:cNvSpPr>
            <a:spLocks noChangeAspect="1"/>
          </p:cNvSpPr>
          <p:nvPr/>
        </p:nvSpPr>
        <p:spPr bwMode="auto">
          <a:xfrm>
            <a:off x="7309966" y="2509300"/>
            <a:ext cx="366543" cy="177167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956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Přímá spojnice 15"/>
          <p:cNvCxnSpPr/>
          <p:nvPr/>
        </p:nvCxnSpPr>
        <p:spPr bwMode="auto">
          <a:xfrm flipV="1">
            <a:off x="6038237" y="2808000"/>
            <a:ext cx="2142328" cy="661426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Přímá spojnice 21"/>
          <p:cNvCxnSpPr/>
          <p:nvPr/>
        </p:nvCxnSpPr>
        <p:spPr bwMode="auto">
          <a:xfrm flipV="1">
            <a:off x="6146201" y="2777921"/>
            <a:ext cx="2052060" cy="170532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Přímá spojnice 23"/>
          <p:cNvCxnSpPr/>
          <p:nvPr/>
        </p:nvCxnSpPr>
        <p:spPr bwMode="auto">
          <a:xfrm flipV="1">
            <a:off x="6146201" y="4991761"/>
            <a:ext cx="2088232" cy="72904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Přímá spojnice 137"/>
          <p:cNvCxnSpPr/>
          <p:nvPr/>
        </p:nvCxnSpPr>
        <p:spPr bwMode="auto">
          <a:xfrm flipH="1">
            <a:off x="6146529" y="3934070"/>
            <a:ext cx="2034036" cy="1786739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121809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68" grpId="0"/>
      <p:bldP spid="69" grpId="0"/>
      <p:bldP spid="70" grpId="0"/>
      <p:bldP spid="91" grpId="0" animBg="1"/>
      <p:bldP spid="91" grpId="1" animBg="1"/>
      <p:bldP spid="92" grpId="0" animBg="1"/>
      <p:bldP spid="92" grpId="1" animBg="1"/>
      <p:bldP spid="93" grpId="0"/>
      <p:bldP spid="93" grpId="1"/>
      <p:bldP spid="94" grpId="0"/>
      <p:bldP spid="94" grpId="1"/>
      <p:bldP spid="95" grpId="0"/>
      <p:bldP spid="96" grpId="0"/>
      <p:bldP spid="106" grpId="0"/>
      <p:bldP spid="109" grpId="0" animBg="1"/>
      <p:bldP spid="109" grpId="1" animBg="1"/>
      <p:bldP spid="110" grpId="0" animBg="1"/>
      <p:bldP spid="110" grpId="1" animBg="1"/>
      <p:bldP spid="111" grpId="0"/>
      <p:bldP spid="111" grpId="1"/>
      <p:bldP spid="112" grpId="0"/>
      <p:bldP spid="112" grpId="1"/>
      <p:bldP spid="117" grpId="0"/>
      <p:bldP spid="118" grpId="0" animBg="1"/>
      <p:bldP spid="118" grpId="1" animBg="1"/>
      <p:bldP spid="120" grpId="0"/>
      <p:bldP spid="120" grpId="1"/>
      <p:bldP spid="121" grpId="0"/>
      <p:bldP spid="121" grpId="1"/>
      <p:bldP spid="122" grpId="0"/>
      <p:bldP spid="134" grpId="0"/>
      <p:bldP spid="135" grpId="0"/>
      <p:bldP spid="137" grpId="0" animBg="1"/>
      <p:bldP spid="13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01913" y="260648"/>
            <a:ext cx="8260407" cy="1462087"/>
          </a:xfrm>
          <a:prstGeom prst="rect">
            <a:avLst/>
          </a:prstGeom>
          <a:noFill/>
          <a:ln/>
        </p:spPr>
        <p:txBody>
          <a:bodyPr lIns="92075" tIns="46037" rIns="92075" bIns="46037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cs-CZ" sz="6000" dirty="0" smtClean="0"/>
              <a:t>Středová souměrnost</a:t>
            </a:r>
            <a:endParaRPr lang="cs-CZ" sz="88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0" y="288000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Středová souměrnost je shodné zobrazení tj. vzor i obraz jsou shodné geometrické útvary.</a:t>
            </a:r>
            <a:endParaRPr lang="cs-CZ" sz="2300" b="1" dirty="0"/>
          </a:p>
        </p:txBody>
      </p:sp>
      <p:sp>
        <p:nvSpPr>
          <p:cNvPr id="78" name="TextovéPole 77"/>
          <p:cNvSpPr txBox="1"/>
          <p:nvPr/>
        </p:nvSpPr>
        <p:spPr>
          <a:xfrm>
            <a:off x="0" y="378000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Středová souměrnost má jediný samodružný bod (bod, který se zobrazí sám do sebe).</a:t>
            </a:r>
            <a:endParaRPr lang="cs-CZ" sz="23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2340000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Středová souměrnost je dána středem souměrnosti.</a:t>
            </a:r>
            <a:endParaRPr lang="cs-CZ" sz="23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680000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dirty="0" smtClean="0"/>
              <a:t>Tímto bodem je střed souměrnosti.</a:t>
            </a:r>
            <a:endParaRPr lang="cs-CZ" sz="23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5400000"/>
            <a:ext cx="914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300" b="1" smtClean="0"/>
              <a:t>Úsečka a její </a:t>
            </a:r>
            <a:r>
              <a:rPr lang="cs-CZ" sz="2300" b="1" dirty="0" smtClean="0"/>
              <a:t>obraz ve středové souměrnosti jsou shodné </a:t>
            </a:r>
            <a:br>
              <a:rPr lang="cs-CZ" sz="2300" b="1" dirty="0" smtClean="0"/>
            </a:br>
            <a:r>
              <a:rPr lang="cs-CZ" sz="2300" b="1" dirty="0" smtClean="0"/>
              <a:t>a </a:t>
            </a:r>
            <a:r>
              <a:rPr lang="cs-CZ" sz="2300" b="1" i="1" dirty="0" smtClean="0"/>
              <a:t>rovnoběžné</a:t>
            </a:r>
            <a:r>
              <a:rPr lang="cs-CZ" sz="2300" b="1" dirty="0" smtClean="0"/>
              <a:t> úsečky.</a:t>
            </a: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405307749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A0A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A0A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A0A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A0A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C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78" grpId="0"/>
      <p:bldP spid="78" grpId="1"/>
      <p:bldP spid="11" grpId="0"/>
      <p:bldP spid="11" grpId="1"/>
      <p:bldP spid="6" grpId="0"/>
      <p:bldP spid="6" grpId="1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01913" y="260648"/>
            <a:ext cx="8260407" cy="1462087"/>
          </a:xfrm>
          <a:prstGeom prst="rect">
            <a:avLst/>
          </a:prstGeom>
          <a:noFill/>
          <a:ln/>
        </p:spPr>
        <p:txBody>
          <a:bodyPr lIns="92075" tIns="46037" rIns="92075" bIns="46037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pPr algn="ctr"/>
            <a:r>
              <a:rPr lang="cs-CZ" sz="6000" dirty="0" smtClean="0"/>
              <a:t>Středová souměrnost</a:t>
            </a:r>
          </a:p>
          <a:p>
            <a:pPr algn="ctr"/>
            <a:r>
              <a:rPr lang="cs-CZ" sz="3200" dirty="0" smtClean="0"/>
              <a:t>středově souměrné útvary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0" y="2160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Středově souměrný útvar je takový, který má střed souměrnosti.</a:t>
            </a:r>
            <a:endParaRPr lang="cs-CZ" sz="16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0" y="2520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Středově souměrný útvar se ve středové souměrnosti se středem </a:t>
            </a:r>
            <a:r>
              <a:rPr lang="cs-CZ" sz="1600" b="1" i="1" dirty="0" smtClean="0"/>
              <a:t>S</a:t>
            </a:r>
            <a:r>
              <a:rPr lang="cs-CZ" sz="1600" b="1" dirty="0" smtClean="0"/>
              <a:t> zobrazí sám na sebe.</a:t>
            </a:r>
            <a:endParaRPr lang="cs-CZ" sz="1600" b="1" i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0" y="2880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Bod </a:t>
            </a:r>
            <a:r>
              <a:rPr lang="cs-CZ" sz="1600" b="1" i="1" dirty="0" smtClean="0"/>
              <a:t>S</a:t>
            </a:r>
            <a:r>
              <a:rPr lang="cs-CZ" sz="1600" b="1" dirty="0" smtClean="0"/>
              <a:t> je střed souměrnosti středově souměrného útvaru.</a:t>
            </a:r>
            <a:endParaRPr lang="cs-CZ" sz="1600" b="1" i="1" dirty="0"/>
          </a:p>
        </p:txBody>
      </p:sp>
      <p:sp>
        <p:nvSpPr>
          <p:cNvPr id="4" name="Rovnoramenný trojúhelník 3"/>
          <p:cNvSpPr/>
          <p:nvPr/>
        </p:nvSpPr>
        <p:spPr bwMode="auto">
          <a:xfrm>
            <a:off x="253208" y="4680000"/>
            <a:ext cx="1224136" cy="1440160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1800000" y="4968000"/>
            <a:ext cx="1944000" cy="1152128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vnoramenný trojúhelník 6"/>
          <p:cNvSpPr/>
          <p:nvPr/>
        </p:nvSpPr>
        <p:spPr bwMode="auto">
          <a:xfrm>
            <a:off x="4067944" y="5004000"/>
            <a:ext cx="1336468" cy="115212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5760000" y="4968000"/>
            <a:ext cx="1224136" cy="122413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7380312" y="4752000"/>
            <a:ext cx="1440160" cy="144016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17730" y="3600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Jsou následující obrazce středově souměrné? Pokud ano, urči střed souměrnosti.</a:t>
            </a:r>
            <a:endParaRPr lang="cs-CZ" sz="1600" b="1" i="1" dirty="0"/>
          </a:p>
        </p:txBody>
      </p:sp>
      <p:sp>
        <p:nvSpPr>
          <p:cNvPr id="80" name="TextovéPole 79"/>
          <p:cNvSpPr txBox="1"/>
          <p:nvPr/>
        </p:nvSpPr>
        <p:spPr>
          <a:xfrm>
            <a:off x="170130" y="3960000"/>
            <a:ext cx="1593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r</a:t>
            </a:r>
            <a:r>
              <a:rPr lang="cs-CZ" sz="1600" b="1" dirty="0" smtClean="0"/>
              <a:t>ovnoramenný trojúhelník</a:t>
            </a:r>
            <a:endParaRPr lang="cs-CZ" sz="1600" b="1" i="1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2160000" y="4140000"/>
            <a:ext cx="1593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obdélník</a:t>
            </a:r>
            <a:endParaRPr lang="cs-CZ" sz="1600" b="1" i="1" dirty="0"/>
          </a:p>
        </p:txBody>
      </p:sp>
      <p:sp>
        <p:nvSpPr>
          <p:cNvPr id="83" name="TextovéPole 82"/>
          <p:cNvSpPr txBox="1"/>
          <p:nvPr/>
        </p:nvSpPr>
        <p:spPr>
          <a:xfrm>
            <a:off x="3888000" y="3960000"/>
            <a:ext cx="1593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/>
              <a:t>rovnostranný trojúhelník</a:t>
            </a:r>
            <a:endParaRPr lang="cs-CZ" sz="1600" b="1" i="1" dirty="0"/>
          </a:p>
        </p:txBody>
      </p:sp>
      <p:sp>
        <p:nvSpPr>
          <p:cNvPr id="84" name="TextovéPole 83"/>
          <p:cNvSpPr txBox="1"/>
          <p:nvPr/>
        </p:nvSpPr>
        <p:spPr>
          <a:xfrm>
            <a:off x="5940000" y="4140000"/>
            <a:ext cx="12017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čtverec</a:t>
            </a:r>
            <a:endParaRPr lang="cs-CZ" sz="1600" b="1" i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7704000" y="4140000"/>
            <a:ext cx="940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kruh</a:t>
            </a:r>
            <a:endParaRPr lang="cs-CZ" sz="1600" b="1" i="1" dirty="0"/>
          </a:p>
        </p:txBody>
      </p:sp>
      <p:sp>
        <p:nvSpPr>
          <p:cNvPr id="108" name="TextovéPole 107"/>
          <p:cNvSpPr txBox="1"/>
          <p:nvPr/>
        </p:nvSpPr>
        <p:spPr>
          <a:xfrm>
            <a:off x="946340" y="6300000"/>
            <a:ext cx="53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  <p:sp>
        <p:nvSpPr>
          <p:cNvPr id="109" name="TextovéPole 108"/>
          <p:cNvSpPr txBox="1"/>
          <p:nvPr/>
        </p:nvSpPr>
        <p:spPr>
          <a:xfrm>
            <a:off x="3059832" y="6300000"/>
            <a:ext cx="828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110" name="TextovéPole 109"/>
          <p:cNvSpPr txBox="1"/>
          <p:nvPr/>
        </p:nvSpPr>
        <p:spPr>
          <a:xfrm>
            <a:off x="4684779" y="6300000"/>
            <a:ext cx="719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  <p:sp>
        <p:nvSpPr>
          <p:cNvPr id="111" name="TextovéPole 110"/>
          <p:cNvSpPr txBox="1"/>
          <p:nvPr/>
        </p:nvSpPr>
        <p:spPr>
          <a:xfrm>
            <a:off x="6336061" y="6300000"/>
            <a:ext cx="648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112" name="TextovéPole 111"/>
          <p:cNvSpPr txBox="1"/>
          <p:nvPr/>
        </p:nvSpPr>
        <p:spPr>
          <a:xfrm>
            <a:off x="8028656" y="6300000"/>
            <a:ext cx="791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grpSp>
        <p:nvGrpSpPr>
          <p:cNvPr id="37" name="Skupina 36"/>
          <p:cNvGrpSpPr/>
          <p:nvPr/>
        </p:nvGrpSpPr>
        <p:grpSpPr>
          <a:xfrm>
            <a:off x="8028384" y="5364328"/>
            <a:ext cx="72280" cy="224912"/>
            <a:chOff x="2123728" y="2412000"/>
            <a:chExt cx="72280" cy="224912"/>
          </a:xfrm>
        </p:grpSpPr>
        <p:cxnSp>
          <p:nvCxnSpPr>
            <p:cNvPr id="38" name="Přímá spojnice 37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Přímá spojnice 38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40" name="Skupina 39"/>
          <p:cNvGrpSpPr/>
          <p:nvPr/>
        </p:nvGrpSpPr>
        <p:grpSpPr>
          <a:xfrm>
            <a:off x="2736504" y="5431608"/>
            <a:ext cx="72280" cy="224912"/>
            <a:chOff x="2123728" y="2412000"/>
            <a:chExt cx="72280" cy="224912"/>
          </a:xfrm>
        </p:grpSpPr>
        <p:cxnSp>
          <p:nvCxnSpPr>
            <p:cNvPr id="41" name="Přímá spojnice 40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Přímá spojnice 41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grpSp>
        <p:nvGrpSpPr>
          <p:cNvPr id="46" name="Skupina 45"/>
          <p:cNvGrpSpPr/>
          <p:nvPr/>
        </p:nvGrpSpPr>
        <p:grpSpPr>
          <a:xfrm>
            <a:off x="6336060" y="5490000"/>
            <a:ext cx="72280" cy="224912"/>
            <a:chOff x="2123728" y="2412000"/>
            <a:chExt cx="72280" cy="224912"/>
          </a:xfrm>
        </p:grpSpPr>
        <p:cxnSp>
          <p:nvCxnSpPr>
            <p:cNvPr id="47" name="Přímá spojnice 46"/>
            <p:cNvCxnSpPr/>
            <p:nvPr/>
          </p:nvCxnSpPr>
          <p:spPr bwMode="auto">
            <a:xfrm>
              <a:off x="2123728" y="2420888"/>
              <a:ext cx="72008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Přímá spojnice 47"/>
            <p:cNvCxnSpPr/>
            <p:nvPr/>
          </p:nvCxnSpPr>
          <p:spPr bwMode="auto">
            <a:xfrm>
              <a:off x="2124000" y="2412000"/>
              <a:ext cx="72008" cy="21602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0" lon="0" rev="5400000"/>
              </a:camera>
              <a:lightRig rig="threePt" dir="t"/>
            </a:scene3d>
          </p:spPr>
        </p:cxnSp>
      </p:grpSp>
      <p:cxnSp>
        <p:nvCxnSpPr>
          <p:cNvPr id="49" name="Přímá spojnice 48"/>
          <p:cNvCxnSpPr/>
          <p:nvPr/>
        </p:nvCxnSpPr>
        <p:spPr bwMode="auto">
          <a:xfrm>
            <a:off x="1477344" y="5544000"/>
            <a:ext cx="259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Přímá spojnice 49"/>
          <p:cNvCxnSpPr/>
          <p:nvPr/>
        </p:nvCxnSpPr>
        <p:spPr bwMode="auto">
          <a:xfrm>
            <a:off x="2772000" y="4544775"/>
            <a:ext cx="0" cy="20525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Přímá spojnice 50"/>
          <p:cNvCxnSpPr/>
          <p:nvPr/>
        </p:nvCxnSpPr>
        <p:spPr bwMode="auto">
          <a:xfrm flipV="1">
            <a:off x="5481558" y="5580000"/>
            <a:ext cx="1660157" cy="90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Přímá spojnice 51"/>
          <p:cNvCxnSpPr/>
          <p:nvPr/>
        </p:nvCxnSpPr>
        <p:spPr bwMode="auto">
          <a:xfrm>
            <a:off x="6372068" y="4544775"/>
            <a:ext cx="0" cy="20525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Přímá spojnice 52"/>
          <p:cNvCxnSpPr/>
          <p:nvPr/>
        </p:nvCxnSpPr>
        <p:spPr bwMode="auto">
          <a:xfrm flipH="1">
            <a:off x="7956376" y="4478554"/>
            <a:ext cx="218022" cy="21100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Přímá spojnice 53"/>
          <p:cNvCxnSpPr/>
          <p:nvPr/>
        </p:nvCxnSpPr>
        <p:spPr bwMode="auto">
          <a:xfrm>
            <a:off x="7141715" y="5472080"/>
            <a:ext cx="1820605" cy="362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568729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69" grpId="0"/>
      <p:bldP spid="4" grpId="0" animBg="1"/>
      <p:bldP spid="6" grpId="0" animBg="1"/>
      <p:bldP spid="7" grpId="0" animBg="1"/>
      <p:bldP spid="10" grpId="0" animBg="1"/>
      <p:bldP spid="11" grpId="0" animBg="1"/>
      <p:bldP spid="79" grpId="0"/>
      <p:bldP spid="80" grpId="0"/>
      <p:bldP spid="81" grpId="0"/>
      <p:bldP spid="83" grpId="0"/>
      <p:bldP spid="84" grpId="0"/>
      <p:bldP spid="85" grpId="0"/>
      <p:bldP spid="108" grpId="0"/>
      <p:bldP spid="109" grpId="0"/>
      <p:bldP spid="110" grpId="0"/>
      <p:bldP spid="111" grpId="0"/>
      <p:bldP spid="112" grpId="0"/>
    </p:bldLst>
  </p:timing>
</p:sld>
</file>

<file path=ppt/theme/theme1.xml><?xml version="1.0" encoding="utf-8"?>
<a:theme xmlns:a="http://schemas.openxmlformats.org/drawingml/2006/main" name="Prezentace školení zaměstnanců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školení zaměstnanců</Template>
  <TotalTime>3735</TotalTime>
  <Words>413</Words>
  <Application>Microsoft Office PowerPoint</Application>
  <PresentationFormat>Předvádění na obrazovce (4:3)</PresentationFormat>
  <Paragraphs>92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Prezentace školení zaměstnanců</vt:lpstr>
      <vt:lpstr>Středová souměrnost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Lineární rovnice se dvěma neznámými</dc:title>
  <dc:creator>Pedro</dc:creator>
  <cp:lastModifiedBy>Jitka Mačková</cp:lastModifiedBy>
  <cp:revision>548</cp:revision>
  <dcterms:created xsi:type="dcterms:W3CDTF">2012-01-02T08:14:14Z</dcterms:created>
  <dcterms:modified xsi:type="dcterms:W3CDTF">2021-01-05T19:09:18Z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TC010130221029</vt:lpwstr>
  </property>
</Properties>
</file>